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3"/>
  </p:notesMasterIdLst>
  <p:sldIdLst>
    <p:sldId id="318" r:id="rId3"/>
    <p:sldId id="322" r:id="rId4"/>
    <p:sldId id="451" r:id="rId5"/>
    <p:sldId id="342" r:id="rId6"/>
    <p:sldId id="343" r:id="rId7"/>
    <p:sldId id="366" r:id="rId8"/>
    <p:sldId id="344" r:id="rId9"/>
    <p:sldId id="345" r:id="rId10"/>
    <p:sldId id="346" r:id="rId11"/>
    <p:sldId id="354" r:id="rId12"/>
    <p:sldId id="355" r:id="rId13"/>
    <p:sldId id="356" r:id="rId14"/>
    <p:sldId id="368" r:id="rId15"/>
    <p:sldId id="350" r:id="rId16"/>
    <p:sldId id="351" r:id="rId17"/>
    <p:sldId id="357" r:id="rId18"/>
    <p:sldId id="263" r:id="rId19"/>
    <p:sldId id="264" r:id="rId20"/>
    <p:sldId id="361" r:id="rId21"/>
    <p:sldId id="363" r:id="rId22"/>
    <p:sldId id="362" r:id="rId23"/>
    <p:sldId id="364" r:id="rId24"/>
    <p:sldId id="365" r:id="rId25"/>
    <p:sldId id="265" r:id="rId26"/>
    <p:sldId id="266" r:id="rId27"/>
    <p:sldId id="353" r:id="rId28"/>
    <p:sldId id="358" r:id="rId29"/>
    <p:sldId id="359" r:id="rId30"/>
    <p:sldId id="360" r:id="rId31"/>
    <p:sldId id="3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vi, Mariana" initials="LM" lastIdx="1" clrIdx="0">
    <p:extLst>
      <p:ext uri="{19B8F6BF-5375-455C-9EA6-DF929625EA0E}">
        <p15:presenceInfo xmlns:p15="http://schemas.microsoft.com/office/powerpoint/2012/main" userId="S::mariana.levi@northeastern.edu::ff81d19a-5bdb-42c2-9044-405c3c955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6"/>
    <p:restoredTop sz="91529"/>
  </p:normalViewPr>
  <p:slideViewPr>
    <p:cSldViewPr snapToGrid="0" snapToObjects="1">
      <p:cViewPr varScale="1">
        <p:scale>
          <a:sx n="146" d="100"/>
          <a:sy n="146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03574-DB2D-F948-A963-D65B1927E6C3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40CE8-06A1-E64D-ABF1-283378B06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5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57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33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3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2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8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6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4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6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is an open-source web application that allows you to create and share documents that contain live code, equations, visualizations and narrative text. Uses include: data cleaning and transformation, numerical simulation, statistical modeling, data visualization, machine learning, and much 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BFDF-E97D-2140-86AD-D6F948EB0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D72F6-D6B5-C44F-B487-2648E4350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0A8E8-1767-9042-BBED-786E28AF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54421-D81B-AC41-A315-6FB9E445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87D0-AF81-4B49-B75B-DEC3E8EE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5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7F9E-D450-2446-89E4-1B95F85B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2FE6A-7E60-4E4B-9CF7-3CD0F7D0C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D64D-0D8E-CC41-917F-FD3193AE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51DA7-A340-FE41-82D2-1C31EBEF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0875A-CE4B-1647-85D0-70ACDB47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0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2C164-9C05-0A49-B480-E251CF6BF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40724-113B-B545-A195-1C95EC858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5B96-60CE-DF49-80A0-473B5D1A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AD4A2-9A98-A043-BD20-B83F8795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07D6-FFB3-4849-9E3F-6FFD3212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6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387600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1" y="3602038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38200" y="337165"/>
            <a:ext cx="2858729" cy="90186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97380" y="1332089"/>
            <a:ext cx="875086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47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038526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31371" y="3376260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6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0" y="368300"/>
            <a:ext cx="4552950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387600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1" y="3602038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8245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0" y="368300"/>
            <a:ext cx="4552950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13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02417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67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02417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9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EF67-CB0B-C743-9896-5B5BFEF5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B32A-274C-974B-BD96-778084BC0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EF81-0118-A64E-8716-FD3E83FB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F8BD0-9370-5F46-988B-3E8A7DB5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676BB-66B6-CC47-B3DC-013707E1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38200" y="4515556"/>
            <a:ext cx="98298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3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5994" y="1825625"/>
            <a:ext cx="5181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57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7395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86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535994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49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7395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6553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12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38200" y="337165"/>
            <a:ext cx="2858729" cy="90186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97380" y="1332089"/>
            <a:ext cx="875086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2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24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4166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0399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056717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0958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0399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118100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02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BEB1-36EB-EE47-BAC9-1F8758A6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091B4-FB78-204E-B108-EAF2FE1FF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17AD3-C688-E84E-911F-6866AD7A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26D3A-729C-3248-8DAF-ACB51ED9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2259-44A5-4844-9B2B-C06D812B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60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598310"/>
            <a:ext cx="10515600" cy="733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1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 sz="28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 sz="24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 sz="20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 sz="20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97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0"/>
            <a:ext cx="496388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 sz="28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 sz="24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 sz="20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 sz="20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67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1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18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96388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3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343089" y="3747891"/>
            <a:ext cx="5839012" cy="184207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351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3343089" y="3747891"/>
            <a:ext cx="5839012" cy="18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4" y="3528577"/>
            <a:ext cx="3505201" cy="23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00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4" y="3528576"/>
            <a:ext cx="3505202" cy="23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2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09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CA8D-D134-EF48-A7C4-EA1D7F9F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414A-EA8B-EA44-B9E0-79173936A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7F488-959F-9D46-8749-5F678698F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CEEC1-F8F8-9146-8CCE-A84866DA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6C47-FD91-654C-A723-6E0FE26B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1E39A-93FB-4341-9164-E510900A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C75-A042-C149-A375-545A1FBE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4385C-5EF0-8A4E-8A7B-21E722D8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3DFC-93FC-E34A-92DB-39CC7DD53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8F2BF-15F0-D04E-9C6D-AF1D626E0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2FEA8-E7CD-BF44-9C00-C0E076F56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9851C-3915-DE41-A149-DAA7F76D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9C69F-EC43-9741-B5E4-8E523E54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EA2BF-B830-4843-A386-FD7495AA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3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FBAC-2ECE-F54D-B816-42D71F0B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EFF94-5021-1E45-A0CE-AFA9F2B4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38C84-18B4-5749-AF93-553B6E5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ED8DA-3923-784B-9C37-0A83E464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89B07-0D98-424B-B507-466B14FE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AAEDF-C2C6-3A49-9FEF-A7DF2031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8196-FFF4-A743-99C0-E986E3E5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F073-7D16-7C4F-9DF1-9D48EE56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3720C-EA95-7948-9D12-22960676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F3518-BECA-354A-ACFA-A33BBEC96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C3429-5904-D947-94D9-4C006711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6663C-80E0-BF40-9668-8BC84CFD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D6144-3DE4-004E-B82C-5EFF419B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6C9D-3C92-9F49-8E92-FBF04EBE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AA04F-7D99-684E-8830-A9E59437E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FA93-6224-DF4A-B4F1-B9C118535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A5411-A9EE-4649-B20C-4DA6CCCC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08148-3876-9741-B2A2-938B8E0B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C5C61-5B95-584E-9189-A3BCA031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639F9-4D03-1A4C-B574-8101DA2C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681DF-FB4C-D64F-BDA6-7A625B497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F5BE-6FD4-F145-9DE6-20DE67BCA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13E1A-6AF0-4147-AD12-EF53E953288B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C9AD-4B9B-B644-8AFA-EEECBBC6A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E0C53-05B3-654E-B905-7223A9988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2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eal Head Pro" charset="0"/>
          <a:ea typeface="Real Head Pro" charset="0"/>
          <a:cs typeface="Real Head Pr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od.discovery.neu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c-docs.northeastern.edu/en/latest/using-ood/fileexplore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od.discovery.neu.edu/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DA118-94A1-FA42-BDC7-465BB3082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965" t="17593" r="25186" b="36691"/>
          <a:stretch/>
        </p:blipFill>
        <p:spPr>
          <a:xfrm>
            <a:off x="0" y="0"/>
            <a:ext cx="12192000" cy="4363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298" y="941931"/>
            <a:ext cx="6714323" cy="2479675"/>
          </a:xfrm>
        </p:spPr>
        <p:txBody>
          <a:bodyPr/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Working with 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Open OnDemand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13C4C3-D7C8-7145-9FAF-20E2DBDB7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9055" y="3567093"/>
            <a:ext cx="6096807" cy="297108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May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80F80-43B7-D940-B981-FA087B6BC63B}"/>
              </a:ext>
            </a:extLst>
          </p:cNvPr>
          <p:cNvSpPr/>
          <p:nvPr/>
        </p:nvSpPr>
        <p:spPr>
          <a:xfrm>
            <a:off x="1219950" y="43728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b="1" dirty="0">
                <a:latin typeface="American Typewriter" panose="02090604020004020304" pitchFamily="18" charset="77"/>
              </a:rPr>
              <a:t>Instructor: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Bernstein, Marc</a:t>
            </a:r>
          </a:p>
        </p:txBody>
      </p:sp>
    </p:spTree>
    <p:extLst>
      <p:ext uri="{BB962C8B-B14F-4D97-AF65-F5344CB8AC3E}">
        <p14:creationId xmlns:p14="http://schemas.microsoft.com/office/powerpoint/2010/main" val="164577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A529-7ABB-194A-8648-49510B0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69" y="1509957"/>
            <a:ext cx="10515600" cy="4351338"/>
          </a:xfrm>
        </p:spPr>
        <p:txBody>
          <a:bodyPr>
            <a:noAutofit/>
          </a:bodyPr>
          <a:lstStyle/>
          <a:p>
            <a:r>
              <a:rPr lang="en-US" sz="2200" dirty="0"/>
              <a:t>In this exercise, we will use the File explorer window to copy, view, edit and upload files (demo).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Use the ‘Copy’ button to copy the training material from your local directory to your /scratch or /home directory on discovery.</a:t>
            </a:r>
          </a:p>
          <a:p>
            <a:endParaRPr lang="en-US" sz="2200" dirty="0"/>
          </a:p>
          <a:p>
            <a:r>
              <a:rPr lang="en-US" sz="2200" dirty="0"/>
              <a:t>Navigate to Exercise1_2 folder within TRAINING_OOD-May2022</a:t>
            </a:r>
          </a:p>
          <a:p>
            <a:endParaRPr lang="en-US" sz="2200" dirty="0"/>
          </a:p>
          <a:p>
            <a:r>
              <a:rPr lang="en-US" sz="2200" dirty="0"/>
              <a:t>View and edit the “</a:t>
            </a:r>
            <a:r>
              <a:rPr lang="en-US" sz="2200" dirty="0" err="1"/>
              <a:t>Sample_slurm.sh</a:t>
            </a:r>
            <a:r>
              <a:rPr lang="en-US" sz="2200" dirty="0"/>
              <a:t>”. Add the line “#This is an example </a:t>
            </a:r>
            <a:r>
              <a:rPr lang="en-US" sz="2200" dirty="0" err="1"/>
              <a:t>slurm</a:t>
            </a:r>
            <a:r>
              <a:rPr lang="en-US" sz="2200" dirty="0"/>
              <a:t> script” to this file in edit mode.</a:t>
            </a:r>
          </a:p>
          <a:p>
            <a:endParaRPr lang="en-US" sz="2200" dirty="0"/>
          </a:p>
          <a:p>
            <a:r>
              <a:rPr lang="en-US" sz="2200" dirty="0"/>
              <a:t>You may also try uploading a sample text file from your local computer to discovery using the upload button.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47608-C033-4C4E-A7EF-AF21716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47836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9EBC7C-ABA6-F746-B1DD-274B55A6C184}"/>
              </a:ext>
            </a:extLst>
          </p:cNvPr>
          <p:cNvSpPr txBox="1">
            <a:spLocks/>
          </p:cNvSpPr>
          <p:nvPr/>
        </p:nvSpPr>
        <p:spPr>
          <a:xfrm>
            <a:off x="729358" y="504795"/>
            <a:ext cx="9144000" cy="114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 dirty="0"/>
              <a:t>Terminal on OOD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520802A-948E-B146-BBD2-4C2C5205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85945" cy="435133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There are 2 ways to open the terminal window on OOD :</a:t>
            </a:r>
          </a:p>
          <a:p>
            <a:pPr marL="514350" indent="-514350" algn="l">
              <a:buAutoNum type="arabicPeriod"/>
            </a:pPr>
            <a:r>
              <a:rPr lang="en-US" dirty="0"/>
              <a:t>Files -&gt; Home Directory -&gt; Open in Terminal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C3B19-BF21-D74E-AE31-D584E026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280" y="1825625"/>
            <a:ext cx="6244720" cy="114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8A4290-ED7E-4B47-BE3D-A2C9204B217A}"/>
              </a:ext>
            </a:extLst>
          </p:cNvPr>
          <p:cNvSpPr/>
          <p:nvPr/>
        </p:nvSpPr>
        <p:spPr>
          <a:xfrm>
            <a:off x="11125200" y="1825625"/>
            <a:ext cx="1066800" cy="424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8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08025-433C-D141-A760-84DCD46368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Clusters -&gt; _Discovery Shell Access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C73DD-574B-D14F-9FA2-A7104EC9D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F8843-D83D-B24D-853B-C6D2ADDE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57" y="2456861"/>
            <a:ext cx="6901543" cy="972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49B11C-97B9-D245-90FC-62F5C72ECB3F}"/>
              </a:ext>
            </a:extLst>
          </p:cNvPr>
          <p:cNvSpPr/>
          <p:nvPr/>
        </p:nvSpPr>
        <p:spPr>
          <a:xfrm>
            <a:off x="8065634" y="2878941"/>
            <a:ext cx="1600200" cy="261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9F4462-3F5A-F148-BC24-7C47518FE7A9}"/>
              </a:ext>
            </a:extLst>
          </p:cNvPr>
          <p:cNvSpPr txBox="1">
            <a:spLocks/>
          </p:cNvSpPr>
          <p:nvPr/>
        </p:nvSpPr>
        <p:spPr>
          <a:xfrm>
            <a:off x="729358" y="504795"/>
            <a:ext cx="9144000" cy="114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 dirty="0"/>
              <a:t>Terminal on 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99877-08E2-C2C4-CB91-BFE3F77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57" y="3443153"/>
            <a:ext cx="5876834" cy="22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3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A529-7ABB-194A-8648-49510B0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8" y="1627726"/>
            <a:ext cx="10922000" cy="4351338"/>
          </a:xfrm>
        </p:spPr>
        <p:txBody>
          <a:bodyPr>
            <a:normAutofit/>
          </a:bodyPr>
          <a:lstStyle/>
          <a:p>
            <a:r>
              <a:rPr lang="en-US" dirty="0"/>
              <a:t>In this exercise, we will open a terminal on OOD and submit a simple </a:t>
            </a:r>
            <a:r>
              <a:rPr lang="en-US" dirty="0" err="1"/>
              <a:t>slurm</a:t>
            </a:r>
            <a:r>
              <a:rPr lang="en-US" dirty="0"/>
              <a:t> job.</a:t>
            </a:r>
          </a:p>
          <a:p>
            <a:r>
              <a:rPr lang="en-US" dirty="0"/>
              <a:t>Navigate to /path/to/TRAINING_OOD-June2022/Exercise1_2</a:t>
            </a:r>
          </a:p>
          <a:p>
            <a:endParaRPr lang="en-US" dirty="0"/>
          </a:p>
          <a:p>
            <a:r>
              <a:rPr lang="en-US" dirty="0"/>
              <a:t>Open and inspect the script </a:t>
            </a:r>
            <a:r>
              <a:rPr lang="en-US" dirty="0" err="1"/>
              <a:t>Sample_slurm.sh</a:t>
            </a:r>
            <a:r>
              <a:rPr lang="en-US" dirty="0"/>
              <a:t> using your favorite editor</a:t>
            </a:r>
          </a:p>
          <a:p>
            <a:endParaRPr lang="en-US" dirty="0"/>
          </a:p>
          <a:p>
            <a:r>
              <a:rPr lang="en-US" dirty="0"/>
              <a:t>Submit the job to the queue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47608-C033-4C4E-A7EF-AF21716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Exercise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BDCD9-08F4-CA44-9D20-BF7171136230}"/>
              </a:ext>
            </a:extLst>
          </p:cNvPr>
          <p:cNvSpPr txBox="1"/>
          <p:nvPr/>
        </p:nvSpPr>
        <p:spPr>
          <a:xfrm>
            <a:off x="982607" y="3121223"/>
            <a:ext cx="1022678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cd /path/to/</a:t>
            </a:r>
            <a:r>
              <a:rPr lang="en-US" sz="1400" dirty="0"/>
              <a:t>TRAINING_OOD-June2022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/Exercise1_2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628B0-3897-0A49-BE9E-6A0B3ED1E854}"/>
              </a:ext>
            </a:extLst>
          </p:cNvPr>
          <p:cNvSpPr txBox="1"/>
          <p:nvPr/>
        </p:nvSpPr>
        <p:spPr>
          <a:xfrm>
            <a:off x="982607" y="4145139"/>
            <a:ext cx="102267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vi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Sample_slurm.sh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22B81-C57E-DF4D-93B0-3D7E14D4B691}"/>
              </a:ext>
            </a:extLst>
          </p:cNvPr>
          <p:cNvSpPr txBox="1"/>
          <p:nvPr/>
        </p:nvSpPr>
        <p:spPr>
          <a:xfrm>
            <a:off x="982605" y="5169055"/>
            <a:ext cx="102267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Sample_slurm.sh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28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A864-E6DA-4849-8F68-D2861243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A2C94-CE11-4EFF-AAE5-11E5A9BA2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15543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This will launch an Xfce4 interactive desktop on a compute node. </a:t>
            </a:r>
          </a:p>
          <a:p>
            <a:r>
              <a:rPr lang="en-US" dirty="0"/>
              <a:t>To open an </a:t>
            </a:r>
            <a:r>
              <a:rPr lang="en-US" dirty="0" err="1"/>
              <a:t>Xfce</a:t>
            </a:r>
            <a:r>
              <a:rPr lang="en-US" dirty="0"/>
              <a:t> Desktop session, go to Interactive Apps &gt; </a:t>
            </a:r>
            <a:r>
              <a:rPr lang="en-US" dirty="0" err="1"/>
              <a:t>Xfce</a:t>
            </a:r>
            <a:r>
              <a:rPr lang="en-US" dirty="0"/>
              <a:t> Desktop (Alpha)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0DA1A-0E31-446E-9D53-E280D746B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9261" y="1825625"/>
            <a:ext cx="5603395" cy="50391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DD7B90-8FA3-3845-B65C-E66DBB505A6E}"/>
              </a:ext>
            </a:extLst>
          </p:cNvPr>
          <p:cNvGrpSpPr/>
          <p:nvPr/>
        </p:nvGrpSpPr>
        <p:grpSpPr>
          <a:xfrm>
            <a:off x="5453743" y="1806348"/>
            <a:ext cx="6689288" cy="958623"/>
            <a:chOff x="5453743" y="1806348"/>
            <a:chExt cx="6689288" cy="9586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C9BE99-C08D-479F-A25F-E26AA1DF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3743" y="1806348"/>
              <a:ext cx="6689288" cy="893989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77CBA4-9F1A-47A5-9553-A57E94015422}"/>
                </a:ext>
              </a:extLst>
            </p:cNvPr>
            <p:cNvSpPr/>
            <p:nvPr/>
          </p:nvSpPr>
          <p:spPr>
            <a:xfrm>
              <a:off x="8831044" y="2253343"/>
              <a:ext cx="1643743" cy="51162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26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0422-3F66-433A-A997-1340568F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61A33-5535-48D0-8C60-BF25410F8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032" y="1880489"/>
            <a:ext cx="5571068" cy="4794948"/>
          </a:xfrm>
        </p:spPr>
        <p:txBody>
          <a:bodyPr>
            <a:normAutofit/>
          </a:bodyPr>
          <a:lstStyle/>
          <a:p>
            <a:r>
              <a:rPr lang="en-US" sz="2200" dirty="0"/>
              <a:t>On the form, select the partition, time, GPU/CPUs and memory required for your application. Then click ‘Launch’.</a:t>
            </a:r>
          </a:p>
          <a:p>
            <a:r>
              <a:rPr lang="en-US" sz="2200" dirty="0"/>
              <a:t>The resources requested here is what will be allocated if you were to run this using </a:t>
            </a:r>
            <a:r>
              <a:rPr lang="en-US" sz="2200" dirty="0" err="1"/>
              <a:t>srun</a:t>
            </a:r>
            <a:r>
              <a:rPr lang="en-US" sz="2200" dirty="0"/>
              <a:t> or </a:t>
            </a:r>
            <a:r>
              <a:rPr lang="en-US" sz="2200" dirty="0" err="1"/>
              <a:t>sbatch</a:t>
            </a:r>
            <a:r>
              <a:rPr lang="en-US" sz="2200" dirty="0"/>
              <a:t> - we recommend being mindful of this, especially when running computationally intensive tasks.</a:t>
            </a:r>
          </a:p>
          <a:p>
            <a:r>
              <a:rPr lang="en-US" sz="2200" dirty="0"/>
              <a:t>Running the desktop itself doesn’t need GPUs, so select GPUs on the form only if required by the application you run within the desktop.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E2E3A-1A48-D940-95E2-0AF62C2BA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8" t="5324" r="28780"/>
          <a:stretch/>
        </p:blipFill>
        <p:spPr>
          <a:xfrm>
            <a:off x="6245901" y="182562"/>
            <a:ext cx="574123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90F78-C1C6-B247-AE7B-DA14B30E4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426C77-4921-C840-B041-3EF84526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AA883-C924-C747-A074-D77FFA1A1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/>
          <a:stretch/>
        </p:blipFill>
        <p:spPr>
          <a:xfrm>
            <a:off x="1686221" y="1520211"/>
            <a:ext cx="8193024" cy="50187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80F88C-ADDC-034B-881D-B5609573603A}"/>
              </a:ext>
            </a:extLst>
          </p:cNvPr>
          <p:cNvCxnSpPr>
            <a:cxnSpLocks/>
          </p:cNvCxnSpPr>
          <p:nvPr/>
        </p:nvCxnSpPr>
        <p:spPr>
          <a:xfrm flipH="1">
            <a:off x="4894411" y="5764445"/>
            <a:ext cx="4734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F985C6-F32D-F842-A342-5AAA74DB5B5D}"/>
              </a:ext>
            </a:extLst>
          </p:cNvPr>
          <p:cNvCxnSpPr>
            <a:cxnSpLocks/>
          </p:cNvCxnSpPr>
          <p:nvPr/>
        </p:nvCxnSpPr>
        <p:spPr>
          <a:xfrm flipH="1">
            <a:off x="7686773" y="3365374"/>
            <a:ext cx="4734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2D8AF9-BA36-EA43-97B0-0DE53225371B}"/>
              </a:ext>
            </a:extLst>
          </p:cNvPr>
          <p:cNvSpPr txBox="1"/>
          <p:nvPr/>
        </p:nvSpPr>
        <p:spPr>
          <a:xfrm>
            <a:off x="5367867" y="5579779"/>
            <a:ext cx="17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system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972FE-0E90-E346-8201-E0A6931CAC1D}"/>
              </a:ext>
            </a:extLst>
          </p:cNvPr>
          <p:cNvSpPr txBox="1"/>
          <p:nvPr/>
        </p:nvSpPr>
        <p:spPr>
          <a:xfrm>
            <a:off x="8145468" y="3180708"/>
            <a:ext cx="17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editing</a:t>
            </a:r>
          </a:p>
        </p:txBody>
      </p:sp>
    </p:spTree>
    <p:extLst>
      <p:ext uri="{BB962C8B-B14F-4D97-AF65-F5344CB8AC3E}">
        <p14:creationId xmlns:p14="http://schemas.microsoft.com/office/powerpoint/2010/main" val="423346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924711-9BAB-8B45-9CC1-16FBEE383436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C1EF5-97A2-2941-A630-84934AEA80F7}"/>
              </a:ext>
            </a:extLst>
          </p:cNvPr>
          <p:cNvSpPr txBox="1"/>
          <p:nvPr/>
        </p:nvSpPr>
        <p:spPr>
          <a:xfrm>
            <a:off x="838200" y="1462883"/>
            <a:ext cx="890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launch a </a:t>
            </a:r>
            <a:r>
              <a:rPr lang="en-US" dirty="0" err="1"/>
              <a:t>Jupyter</a:t>
            </a:r>
            <a:r>
              <a:rPr lang="en-US" dirty="0"/>
              <a:t> Notebook on a compute node, go to Interactive Apps &gt;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C281D-84D5-58FE-6276-60048A5E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9" y="1832215"/>
            <a:ext cx="8569234" cy="44185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C13AD1-A4FE-2F47-A3BB-B2854EF43119}"/>
              </a:ext>
            </a:extLst>
          </p:cNvPr>
          <p:cNvSpPr/>
          <p:nvPr/>
        </p:nvSpPr>
        <p:spPr>
          <a:xfrm>
            <a:off x="2778034" y="5005977"/>
            <a:ext cx="1048699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6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3C50D5-02E9-4F45-A40D-EFB846FC0AD5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C277E-D3F8-C646-A599-8CAC8A4C5EF6}"/>
              </a:ext>
            </a:extLst>
          </p:cNvPr>
          <p:cNvSpPr txBox="1"/>
          <p:nvPr/>
        </p:nvSpPr>
        <p:spPr>
          <a:xfrm>
            <a:off x="802640" y="1452880"/>
            <a:ext cx="724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time and memory required for your session, and click on ‘Launch’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F8798-2863-E7C9-808A-0319A11E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2" y="1795918"/>
            <a:ext cx="9039497" cy="46609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4E861D-64E9-8D40-9E42-017A8D43A6BF}"/>
              </a:ext>
            </a:extLst>
          </p:cNvPr>
          <p:cNvSpPr/>
          <p:nvPr/>
        </p:nvSpPr>
        <p:spPr>
          <a:xfrm>
            <a:off x="4912650" y="5214809"/>
            <a:ext cx="1048699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A11ED-D24F-7845-A7F8-74BABCD23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4282F6B-8A16-C74A-BAAC-C8A7D7412575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6DCA37-AD95-0D4B-A0E3-079D3F786521}"/>
              </a:ext>
            </a:extLst>
          </p:cNvPr>
          <p:cNvSpPr/>
          <p:nvPr/>
        </p:nvSpPr>
        <p:spPr>
          <a:xfrm>
            <a:off x="5641848" y="3781552"/>
            <a:ext cx="518160" cy="2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DFF43-23D8-2B47-B5AF-3D1BCD5EE3E7}"/>
              </a:ext>
            </a:extLst>
          </p:cNvPr>
          <p:cNvSpPr txBox="1"/>
          <p:nvPr/>
        </p:nvSpPr>
        <p:spPr>
          <a:xfrm>
            <a:off x="97537" y="5562823"/>
            <a:ext cx="427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session ID to view session logs. </a:t>
            </a:r>
          </a:p>
          <a:p>
            <a:r>
              <a:rPr lang="en-US" dirty="0"/>
              <a:t>This will open a new file explorer window.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79E09C-0544-4541-8145-924780E2096A}"/>
              </a:ext>
            </a:extLst>
          </p:cNvPr>
          <p:cNvSpPr txBox="1"/>
          <p:nvPr/>
        </p:nvSpPr>
        <p:spPr>
          <a:xfrm>
            <a:off x="6043577" y="5538395"/>
            <a:ext cx="4604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logs and other files related to your session </a:t>
            </a:r>
          </a:p>
          <a:p>
            <a:r>
              <a:rPr lang="en-US" dirty="0"/>
              <a:t>will now populate here.</a:t>
            </a:r>
          </a:p>
          <a:p>
            <a:r>
              <a:rPr lang="en-US" dirty="0"/>
              <a:t>This is inside </a:t>
            </a:r>
          </a:p>
          <a:p>
            <a:r>
              <a:rPr lang="en-US" dirty="0"/>
              <a:t>/home/&lt;username&gt;/</a:t>
            </a:r>
            <a:r>
              <a:rPr lang="en-US" dirty="0" err="1"/>
              <a:t>ondemand</a:t>
            </a:r>
            <a:r>
              <a:rPr lang="en-US" dirty="0"/>
              <a:t>/data/sys/…..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64C7A-825B-E222-8197-BD5A875A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" y="1977804"/>
            <a:ext cx="5628881" cy="29023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FD5C9B-8DF8-A34D-9D70-FD8EAE190926}"/>
              </a:ext>
            </a:extLst>
          </p:cNvPr>
          <p:cNvCxnSpPr>
            <a:cxnSpLocks/>
          </p:cNvCxnSpPr>
          <p:nvPr/>
        </p:nvCxnSpPr>
        <p:spPr>
          <a:xfrm flipH="1">
            <a:off x="3083751" y="3253087"/>
            <a:ext cx="2834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9EEF8D-3860-23C3-1A81-74552223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08" y="1977804"/>
            <a:ext cx="5916695" cy="30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5418" y="1686421"/>
            <a:ext cx="11523220" cy="5029475"/>
          </a:xfrm>
        </p:spPr>
        <p:txBody>
          <a:bodyPr>
            <a:noAutofit/>
          </a:bodyPr>
          <a:lstStyle/>
          <a:p>
            <a:r>
              <a:rPr lang="en-US" dirty="0"/>
              <a:t>Introduction to OOD (Open OnDemand)</a:t>
            </a:r>
          </a:p>
          <a:p>
            <a:r>
              <a:rPr lang="en-US" dirty="0"/>
              <a:t>Accessing and navigating OOD</a:t>
            </a:r>
          </a:p>
          <a:p>
            <a:r>
              <a:rPr lang="en-US" dirty="0"/>
              <a:t>Functionalities on OOD including:</a:t>
            </a:r>
          </a:p>
          <a:p>
            <a:pPr lvl="1"/>
            <a:r>
              <a:rPr lang="en-US" dirty="0"/>
              <a:t>File view/upload/editing</a:t>
            </a:r>
          </a:p>
          <a:p>
            <a:pPr lvl="1"/>
            <a:r>
              <a:rPr lang="en-US" dirty="0"/>
              <a:t>Opening a terminal</a:t>
            </a:r>
          </a:p>
          <a:p>
            <a:pPr lvl="1"/>
            <a:r>
              <a:rPr lang="en-US" dirty="0" err="1"/>
              <a:t>Xfce</a:t>
            </a:r>
            <a:r>
              <a:rPr lang="en-US" dirty="0"/>
              <a:t> desktop </a:t>
            </a:r>
          </a:p>
          <a:p>
            <a:pPr lvl="1"/>
            <a:r>
              <a:rPr lang="en-US" dirty="0" err="1"/>
              <a:t>Jupyterlab</a:t>
            </a:r>
            <a:r>
              <a:rPr lang="en-US" dirty="0"/>
              <a:t> notebook (with and without custom </a:t>
            </a:r>
            <a:r>
              <a:rPr lang="en-US" dirty="0" err="1"/>
              <a:t>conda</a:t>
            </a:r>
            <a:r>
              <a:rPr lang="en-US" dirty="0"/>
              <a:t> env)</a:t>
            </a:r>
          </a:p>
          <a:p>
            <a:pPr lvl="1"/>
            <a:r>
              <a:rPr lang="en-US" dirty="0"/>
              <a:t>Checking output logs</a:t>
            </a:r>
          </a:p>
          <a:p>
            <a:pPr lvl="1"/>
            <a:r>
              <a:rPr lang="en-US" dirty="0" err="1"/>
              <a:t>Rstudio</a:t>
            </a:r>
            <a:endParaRPr lang="en-US" dirty="0"/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Please follow along hands-on as we demo the various functionalities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6E63B-EE11-0F47-932B-A58E15BA0FA9}"/>
              </a:ext>
            </a:extLst>
          </p:cNvPr>
          <p:cNvSpPr txBox="1"/>
          <p:nvPr/>
        </p:nvSpPr>
        <p:spPr>
          <a:xfrm>
            <a:off x="752232" y="244709"/>
            <a:ext cx="1076920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293432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17E4D-9C03-BC49-9814-4A102B88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B74996-B974-C541-8C8B-9425A1104CB1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0BB2C-E852-3F45-8B9D-F4D31AD77FC3}"/>
              </a:ext>
            </a:extLst>
          </p:cNvPr>
          <p:cNvSpPr/>
          <p:nvPr/>
        </p:nvSpPr>
        <p:spPr>
          <a:xfrm>
            <a:off x="136077" y="1934083"/>
            <a:ext cx="470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Once the requested resources have been allocated, you can click on ‘Connect to </a:t>
            </a:r>
            <a:r>
              <a:rPr lang="en-US" dirty="0" err="1"/>
              <a:t>Jupyter</a:t>
            </a:r>
            <a:r>
              <a:rPr lang="en-US" dirty="0"/>
              <a:t>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848D8-119F-DD3A-2805-48FF3946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86" y="2656289"/>
            <a:ext cx="7970436" cy="410975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EDE4D6D-4304-F643-AAD9-A70D5DFE665A}"/>
              </a:ext>
            </a:extLst>
          </p:cNvPr>
          <p:cNvSpPr/>
          <p:nvPr/>
        </p:nvSpPr>
        <p:spPr>
          <a:xfrm>
            <a:off x="4669098" y="4799450"/>
            <a:ext cx="819807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6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0BC15-3140-574A-953F-75C5413D0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89E73-8E0C-B345-B0B4-00E4988F3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 r="9674" b="36858"/>
          <a:stretch/>
        </p:blipFill>
        <p:spPr>
          <a:xfrm>
            <a:off x="672662" y="1647549"/>
            <a:ext cx="9856075" cy="4193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A434B0E-903D-2941-81FF-D48B0AC0F5F4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5C80FF-7198-B84E-A0EC-8C05C9816A4D}"/>
              </a:ext>
            </a:extLst>
          </p:cNvPr>
          <p:cNvSpPr/>
          <p:nvPr/>
        </p:nvSpPr>
        <p:spPr>
          <a:xfrm>
            <a:off x="8607096" y="2621106"/>
            <a:ext cx="819807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84DB4C-A503-4747-BE64-98694AA08323}"/>
              </a:ext>
            </a:extLst>
          </p:cNvPr>
          <p:cNvCxnSpPr>
            <a:cxnSpLocks/>
          </p:cNvCxnSpPr>
          <p:nvPr/>
        </p:nvCxnSpPr>
        <p:spPr>
          <a:xfrm>
            <a:off x="2532993" y="3253688"/>
            <a:ext cx="4087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5E3BBB-1BE7-B449-9C2D-35DDCA08B707}"/>
              </a:ext>
            </a:extLst>
          </p:cNvPr>
          <p:cNvCxnSpPr>
            <a:cxnSpLocks/>
          </p:cNvCxnSpPr>
          <p:nvPr/>
        </p:nvCxnSpPr>
        <p:spPr>
          <a:xfrm>
            <a:off x="7981731" y="2985675"/>
            <a:ext cx="3319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8069CD-732D-734F-A75E-6EA0164400B3}"/>
              </a:ext>
            </a:extLst>
          </p:cNvPr>
          <p:cNvSpPr txBox="1"/>
          <p:nvPr/>
        </p:nvSpPr>
        <p:spPr>
          <a:xfrm>
            <a:off x="786617" y="3041275"/>
            <a:ext cx="179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an existing </a:t>
            </a:r>
          </a:p>
          <a:p>
            <a:r>
              <a:rPr lang="en-US" dirty="0"/>
              <a:t>notebook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2FB855-C882-3F4C-931A-689160F44656}"/>
              </a:ext>
            </a:extLst>
          </p:cNvPr>
          <p:cNvSpPr txBox="1"/>
          <p:nvPr/>
        </p:nvSpPr>
        <p:spPr>
          <a:xfrm>
            <a:off x="9294556" y="2754324"/>
            <a:ext cx="136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 new </a:t>
            </a:r>
          </a:p>
          <a:p>
            <a:r>
              <a:rPr lang="en-US" dirty="0"/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2489777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AD4EA-51A0-D64C-AB08-EB2221D66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8B902-6FC3-2B4F-BB5D-3507942B0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 r="16954" b="7315"/>
          <a:stretch/>
        </p:blipFill>
        <p:spPr>
          <a:xfrm>
            <a:off x="2011856" y="1491455"/>
            <a:ext cx="7662336" cy="52300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80C032-302E-AA48-B83D-4B6B6D9A3DA0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</p:spTree>
    <p:extLst>
      <p:ext uri="{BB962C8B-B14F-4D97-AF65-F5344CB8AC3E}">
        <p14:creationId xmlns:p14="http://schemas.microsoft.com/office/powerpoint/2010/main" val="277236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81605-8BA2-1647-B14D-654F4AA3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 will run an example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Launch a </a:t>
            </a:r>
            <a:r>
              <a:rPr lang="en-US" dirty="0" err="1"/>
              <a:t>jupyter</a:t>
            </a:r>
            <a:r>
              <a:rPr lang="en-US" dirty="0"/>
              <a:t> notebook session and open the </a:t>
            </a:r>
            <a:r>
              <a:rPr lang="en-US" dirty="0" err="1"/>
              <a:t>JupyterNB_example.ipynb</a:t>
            </a:r>
            <a:r>
              <a:rPr lang="en-US" dirty="0"/>
              <a:t> file from the Exercise3 directory</a:t>
            </a:r>
          </a:p>
          <a:p>
            <a:r>
              <a:rPr lang="en-US" dirty="0"/>
              <a:t>Click on each cell starting with the first one and run them one after the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EDCC9-21E6-794E-84E2-AEB25A1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F28-5AF3-934F-B053-165CFDA65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0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EC453F-C248-884F-8D97-FCE9F2B666A2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Accessing </a:t>
            </a:r>
            <a:r>
              <a:rPr lang="en-US" sz="2800" b="1" dirty="0" err="1"/>
              <a:t>JupyterLab</a:t>
            </a:r>
            <a:r>
              <a:rPr lang="en-US" sz="2800" b="1" dirty="0"/>
              <a:t> Notebook on OOD (with custom </a:t>
            </a:r>
            <a:r>
              <a:rPr lang="en-US" sz="2800" b="1" dirty="0" err="1"/>
              <a:t>conda</a:t>
            </a:r>
            <a:r>
              <a:rPr lang="en-US" sz="2800" b="1" dirty="0"/>
              <a:t> env)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52E2B8-02E4-649B-15F7-FF88A29F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46" y="1567543"/>
            <a:ext cx="8203085" cy="41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CF7DFE-1D3E-7146-9012-69F25974ECE1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Accessing </a:t>
            </a:r>
            <a:r>
              <a:rPr lang="en-US" sz="2800" b="1" dirty="0" err="1"/>
              <a:t>JupyterLab</a:t>
            </a:r>
            <a:r>
              <a:rPr lang="en-US" sz="2800" b="1" dirty="0"/>
              <a:t> Notebook on OOD (with custom </a:t>
            </a:r>
            <a:r>
              <a:rPr lang="en-US" sz="2800" b="1" dirty="0" err="1"/>
              <a:t>conda</a:t>
            </a:r>
            <a:r>
              <a:rPr lang="en-US" sz="2800" b="1" dirty="0"/>
              <a:t> env)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29960-A97E-B93D-240C-684EED80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25" y="1647549"/>
            <a:ext cx="8791303" cy="44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F6DFC2-ACB4-DA4F-A683-0B2B77F57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" b="7280"/>
          <a:stretch/>
        </p:blipFill>
        <p:spPr>
          <a:xfrm>
            <a:off x="1521910" y="2306320"/>
            <a:ext cx="7811946" cy="4414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5721DE-4FD9-9448-85C0-071D89216AC7}"/>
              </a:ext>
            </a:extLst>
          </p:cNvPr>
          <p:cNvSpPr/>
          <p:nvPr/>
        </p:nvSpPr>
        <p:spPr>
          <a:xfrm>
            <a:off x="3348871" y="4984074"/>
            <a:ext cx="1158154" cy="1885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9BB832-C4EE-2340-AE56-A3DF3217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74131-4461-424E-9E79-38F9BE547237}"/>
              </a:ext>
            </a:extLst>
          </p:cNvPr>
          <p:cNvSpPr txBox="1"/>
          <p:nvPr/>
        </p:nvSpPr>
        <p:spPr>
          <a:xfrm>
            <a:off x="731520" y="1507728"/>
            <a:ext cx="939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launch an RStudio session on a compute node, go to Interactive Apps &gt; RStudio Server</a:t>
            </a:r>
          </a:p>
        </p:txBody>
      </p:sp>
    </p:spTree>
    <p:extLst>
      <p:ext uri="{BB962C8B-B14F-4D97-AF65-F5344CB8AC3E}">
        <p14:creationId xmlns:p14="http://schemas.microsoft.com/office/powerpoint/2010/main" val="3191334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176E18-AD29-4E49-87FE-894EAFC3705D}"/>
              </a:ext>
            </a:extLst>
          </p:cNvPr>
          <p:cNvGrpSpPr/>
          <p:nvPr/>
        </p:nvGrpSpPr>
        <p:grpSpPr>
          <a:xfrm>
            <a:off x="1818640" y="1971040"/>
            <a:ext cx="7782560" cy="4535170"/>
            <a:chOff x="609600" y="184727"/>
            <a:chExt cx="10972800" cy="6158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3BFCB6-4817-CC49-8FCF-87D6CF986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93" b="7500"/>
            <a:stretch/>
          </p:blipFill>
          <p:spPr>
            <a:xfrm>
              <a:off x="609600" y="184727"/>
              <a:ext cx="10972800" cy="6158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616182-74C7-E94B-8809-C7F6C793775B}"/>
                </a:ext>
              </a:extLst>
            </p:cNvPr>
            <p:cNvSpPr/>
            <p:nvPr/>
          </p:nvSpPr>
          <p:spPr>
            <a:xfrm>
              <a:off x="5516923" y="4080293"/>
              <a:ext cx="1158154" cy="37956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0B488D-FEA9-9C4D-ACF6-A69FF5001940}"/>
              </a:ext>
            </a:extLst>
          </p:cNvPr>
          <p:cNvSpPr txBox="1"/>
          <p:nvPr/>
        </p:nvSpPr>
        <p:spPr>
          <a:xfrm>
            <a:off x="802640" y="1452880"/>
            <a:ext cx="820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time, R version and memory required for your session, and click on ‘Launch’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EB0E15-4879-2746-B007-A4F9B087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2756517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73CC8-1E89-434A-BF67-F32401623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2" b="7422"/>
          <a:stretch/>
        </p:blipFill>
        <p:spPr>
          <a:xfrm>
            <a:off x="123560" y="1443103"/>
            <a:ext cx="5252880" cy="295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D9CAD4-65F8-ED47-99BA-C421C0FBC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7" b="7486"/>
          <a:stretch/>
        </p:blipFill>
        <p:spPr>
          <a:xfrm>
            <a:off x="5469680" y="3053579"/>
            <a:ext cx="6377722" cy="3578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21EFA06-86D6-6D44-8A01-B4A2467EB16A}"/>
              </a:ext>
            </a:extLst>
          </p:cNvPr>
          <p:cNvSpPr/>
          <p:nvPr/>
        </p:nvSpPr>
        <p:spPr>
          <a:xfrm>
            <a:off x="7609842" y="4697422"/>
            <a:ext cx="1048699" cy="2913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3F51C66-8E0E-2248-800F-C7E7846E1DBC}"/>
              </a:ext>
            </a:extLst>
          </p:cNvPr>
          <p:cNvSpPr/>
          <p:nvPr/>
        </p:nvSpPr>
        <p:spPr>
          <a:xfrm>
            <a:off x="5210600" y="3799840"/>
            <a:ext cx="518160" cy="2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B813E-B233-A443-B21E-212358FBA5A4}"/>
              </a:ext>
            </a:extLst>
          </p:cNvPr>
          <p:cNvSpPr txBox="1"/>
          <p:nvPr/>
        </p:nvSpPr>
        <p:spPr>
          <a:xfrm>
            <a:off x="5577840" y="1625600"/>
            <a:ext cx="626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job will now go to the queue and wait for resources to be allocated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97547-9966-A844-8869-2F9BA3EF3511}"/>
              </a:ext>
            </a:extLst>
          </p:cNvPr>
          <p:cNvSpPr txBox="1"/>
          <p:nvPr/>
        </p:nvSpPr>
        <p:spPr>
          <a:xfrm>
            <a:off x="532741" y="6106190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the requested resources have been allocated, </a:t>
            </a:r>
          </a:p>
          <a:p>
            <a:r>
              <a:rPr lang="en-US" dirty="0"/>
              <a:t>you can click on ‘Connect to </a:t>
            </a:r>
            <a:r>
              <a:rPr lang="en-US" dirty="0" err="1"/>
              <a:t>Rstudio</a:t>
            </a:r>
            <a:r>
              <a:rPr lang="en-US" dirty="0"/>
              <a:t> Server’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5DFB80-8A03-E341-A5B9-51A95EB5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173194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C463A-2FFA-6548-93EE-39E72953E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5" b="7422"/>
          <a:stretch/>
        </p:blipFill>
        <p:spPr>
          <a:xfrm>
            <a:off x="1351280" y="1931808"/>
            <a:ext cx="8534400" cy="4803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5DBAB45-7465-1D46-95A2-8D08B3FF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4A0CE-6B01-2E44-AE3E-CFD777CFD2E3}"/>
              </a:ext>
            </a:extLst>
          </p:cNvPr>
          <p:cNvSpPr txBox="1"/>
          <p:nvPr/>
        </p:nvSpPr>
        <p:spPr>
          <a:xfrm>
            <a:off x="751840" y="1447800"/>
            <a:ext cx="336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now use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368614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9705" y="1482136"/>
            <a:ext cx="10949065" cy="53758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Download the </a:t>
            </a:r>
            <a:r>
              <a:rPr lang="en-US" sz="2400" b="1" i="1" dirty="0">
                <a:solidFill>
                  <a:srgbClr val="FF0000"/>
                </a:solidFill>
              </a:rPr>
              <a:t>TRAINING_OOD-May2022.zip</a:t>
            </a:r>
            <a:r>
              <a:rPr lang="en-US" sz="2400" dirty="0"/>
              <a:t> to your local machine.</a:t>
            </a:r>
          </a:p>
          <a:p>
            <a:pPr marL="0" indent="0">
              <a:buNone/>
            </a:pPr>
            <a:endParaRPr lang="en-US" sz="2400" dirty="0"/>
          </a:p>
          <a:p>
            <a:pPr marL="576263" indent="-576263">
              <a:buNone/>
            </a:pPr>
            <a:r>
              <a:rPr lang="en-US" sz="2400" dirty="0"/>
              <a:t>2.     Copy the training material to your $HOME directory using the File Explorer on       OOD: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https://ood.discovery.neu.edu/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400" dirty="0"/>
              <a:t>Instructions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https://rc-docs.northeastern.edu/en/latest/using-ood/fileexplore.html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3.    Access a Discovery Linux shell/terminal and unzip the material</a:t>
            </a:r>
          </a:p>
          <a:p>
            <a:pPr marL="0" indent="0">
              <a:buNone/>
            </a:pPr>
            <a:r>
              <a:rPr lang="en-US" sz="2400" dirty="0"/>
              <a:t>       (Mac: Use Terminal; Windows: Use </a:t>
            </a:r>
            <a:r>
              <a:rPr lang="en-US" sz="2400" dirty="0" err="1"/>
              <a:t>MobaXterm</a:t>
            </a:r>
            <a:r>
              <a:rPr lang="en-US" sz="2400" dirty="0"/>
              <a:t>, putty or </a:t>
            </a:r>
            <a:r>
              <a:rPr lang="en-US" sz="2400" dirty="0" err="1"/>
              <a:t>powershell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ssh</a:t>
            </a:r>
            <a:r>
              <a:rPr lang="en-US" sz="2400" dirty="0"/>
              <a:t> &lt;username&gt;@</a:t>
            </a:r>
            <a:r>
              <a:rPr lang="en-US" sz="2400" dirty="0" err="1"/>
              <a:t>login.discovery.neu.edu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010F8-A4ED-C84A-96F1-B99BEE24B16D}"/>
              </a:ext>
            </a:extLst>
          </p:cNvPr>
          <p:cNvSpPr txBox="1"/>
          <p:nvPr/>
        </p:nvSpPr>
        <p:spPr>
          <a:xfrm>
            <a:off x="4227226" y="658333"/>
            <a:ext cx="5415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Accessing the training material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48085-65D2-FA45-A536-064C1456411B}"/>
              </a:ext>
            </a:extLst>
          </p:cNvPr>
          <p:cNvSpPr txBox="1"/>
          <p:nvPr/>
        </p:nvSpPr>
        <p:spPr>
          <a:xfrm>
            <a:off x="1028182" y="5799557"/>
            <a:ext cx="661427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unzip ~/TRAINING_OOD-May2022.zip</a:t>
            </a:r>
          </a:p>
        </p:txBody>
      </p:sp>
    </p:spTree>
    <p:extLst>
      <p:ext uri="{BB962C8B-B14F-4D97-AF65-F5344CB8AC3E}">
        <p14:creationId xmlns:p14="http://schemas.microsoft.com/office/powerpoint/2010/main" val="23988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81605-8BA2-1647-B14D-654F4AA3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 will run simple R script in the RStudio session</a:t>
            </a:r>
          </a:p>
          <a:p>
            <a:r>
              <a:rPr lang="en-US" dirty="0"/>
              <a:t>Launch an RStudio session and open </a:t>
            </a:r>
            <a:r>
              <a:rPr lang="en-US" dirty="0" err="1"/>
              <a:t>Sample_Rplot.R</a:t>
            </a:r>
            <a:r>
              <a:rPr lang="en-US" dirty="0"/>
              <a:t> file from the Exercise4 directory</a:t>
            </a:r>
          </a:p>
          <a:p>
            <a:r>
              <a:rPr lang="en-US" dirty="0"/>
              <a:t>Run the commands in the script to </a:t>
            </a:r>
          </a:p>
          <a:p>
            <a:pPr lvl="1"/>
            <a:r>
              <a:rPr lang="en-US" dirty="0"/>
              <a:t>install a package</a:t>
            </a:r>
          </a:p>
          <a:p>
            <a:pPr lvl="1"/>
            <a:r>
              <a:rPr lang="en-US" dirty="0"/>
              <a:t>View an in-built dataset</a:t>
            </a:r>
          </a:p>
          <a:p>
            <a:pPr lvl="1"/>
            <a:r>
              <a:rPr lang="en-US" dirty="0"/>
              <a:t>Plot a simple histogram using the installed package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EDCC9-21E6-794E-84E2-AEB25A1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(optional)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F28-5AF3-934F-B053-165CFDA65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9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DDEC735-579B-47DD-8583-1BA93A8D3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938" y="1474258"/>
            <a:ext cx="10515600" cy="5056717"/>
          </a:xfrm>
        </p:spPr>
        <p:txBody>
          <a:bodyPr>
            <a:normAutofit/>
          </a:bodyPr>
          <a:lstStyle/>
          <a:p>
            <a:r>
              <a:rPr lang="en-US" dirty="0"/>
              <a:t>Open OnDemand (OOD) is a web portal to the Discovery cluster. A Discovery account is necessary for you to access OOD.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DC038-7F78-F14C-957C-2A97AE095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EC7C297-E079-46FC-8DC9-45902462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Introduction to Open OnDemand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176D29-CB0E-8A54-CDAA-8528784D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2" y="2270448"/>
            <a:ext cx="8060509" cy="41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1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524A6-EED5-FA4A-B164-034E9ACF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OOD allows you to launch a terminal, software applications, desktop environment etc. within your web browser.</a:t>
            </a:r>
          </a:p>
          <a:p>
            <a:r>
              <a:rPr lang="en-US" dirty="0"/>
              <a:t>Available software applications can be accessed through the “Interactive apps” drop down menu.</a:t>
            </a:r>
          </a:p>
          <a:p>
            <a:r>
              <a:rPr lang="en-US" dirty="0"/>
              <a:t>You may also view, download, copy, and delete files using the File Explorer feature.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48324-37BB-1A40-94A2-E7F1AC8C35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31BF3BA-63DB-0F47-B955-941238CA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Introduction to Open OnDemand</a:t>
            </a:r>
          </a:p>
        </p:txBody>
      </p:sp>
    </p:spTree>
    <p:extLst>
      <p:ext uri="{BB962C8B-B14F-4D97-AF65-F5344CB8AC3E}">
        <p14:creationId xmlns:p14="http://schemas.microsoft.com/office/powerpoint/2010/main" val="372004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D6B17-77A0-BE44-B6E4-C849932AE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EF0AE4-8FF3-974B-920F-52438907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OOD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7CD9AAB-E36B-4A4C-8896-C8F0178A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the URL: </a:t>
            </a:r>
            <a:r>
              <a:rPr lang="en-US" dirty="0">
                <a:hlinkClick r:id="rId2"/>
              </a:rPr>
              <a:t>https://ood.discovery.neu.edu/</a:t>
            </a:r>
            <a:r>
              <a:rPr lang="en-US" dirty="0"/>
              <a:t> on your web browser (safari currently not supported)</a:t>
            </a:r>
          </a:p>
          <a:p>
            <a:r>
              <a:rPr lang="en-US" dirty="0"/>
              <a:t>Enter your Northeastern username/password to 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99E6F-AFEC-0178-77B8-E64D583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38" y="2659063"/>
            <a:ext cx="8060509" cy="41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D6F2-7F8A-477E-96C0-6A86EAB6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C0D-DBD4-4500-BB7E-E69B004418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open a file, go to Files  &gt; Home Directory</a:t>
            </a:r>
          </a:p>
          <a:p>
            <a:r>
              <a:rPr lang="en-US" dirty="0"/>
              <a:t>Select the file you want to view and click the ‘</a:t>
            </a:r>
            <a:r>
              <a:rPr lang="en-US" i="1" dirty="0"/>
              <a:t>View</a:t>
            </a:r>
            <a:r>
              <a:rPr lang="en-US" dirty="0"/>
              <a:t>’ button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B9163E-D92C-4225-87DA-CE0BF68AC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299" y="1559057"/>
            <a:ext cx="5181600" cy="1720215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8D0463-469D-4BAC-AC80-7BC78480B202}"/>
              </a:ext>
            </a:extLst>
          </p:cNvPr>
          <p:cNvSpPr/>
          <p:nvPr/>
        </p:nvSpPr>
        <p:spPr>
          <a:xfrm>
            <a:off x="8205957" y="1979206"/>
            <a:ext cx="1358284" cy="3817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85F81-DD30-883E-0A9F-A4126EA35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86" y="3075574"/>
            <a:ext cx="5286477" cy="37084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79206A-AB09-4875-AE6A-A749C6083B41}"/>
              </a:ext>
            </a:extLst>
          </p:cNvPr>
          <p:cNvSpPr/>
          <p:nvPr/>
        </p:nvSpPr>
        <p:spPr>
          <a:xfrm>
            <a:off x="7396061" y="3699421"/>
            <a:ext cx="1001485" cy="361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58BA-3F29-4575-88EC-2F024A91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81CD-C285-4612-86A4-D9E48D603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495800" cy="4351338"/>
          </a:xfrm>
        </p:spPr>
        <p:txBody>
          <a:bodyPr>
            <a:normAutofit/>
          </a:bodyPr>
          <a:lstStyle/>
          <a:p>
            <a:r>
              <a:rPr lang="en-US" dirty="0"/>
              <a:t>To upload a file, click the ‘Upload’ button in the file explorer window</a:t>
            </a:r>
          </a:p>
          <a:p>
            <a:r>
              <a:rPr lang="en-US" dirty="0"/>
              <a:t>Select the required file/zipped folder from your computer to upload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141EAE-F336-4512-BD75-8C8A0B6E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753" y="1855174"/>
            <a:ext cx="5873412" cy="724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AC8D8F1-4624-4FEE-B3F6-3727658DEAFC}"/>
              </a:ext>
            </a:extLst>
          </p:cNvPr>
          <p:cNvSpPr/>
          <p:nvPr/>
        </p:nvSpPr>
        <p:spPr>
          <a:xfrm>
            <a:off x="10140673" y="1876843"/>
            <a:ext cx="820324" cy="361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EC2CA-A7B9-4368-A325-D9E48204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34" y="3085306"/>
            <a:ext cx="5048250" cy="10001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22CCE98-B6E7-4343-ABA4-4A0242689EA2}"/>
              </a:ext>
            </a:extLst>
          </p:cNvPr>
          <p:cNvSpPr/>
          <p:nvPr/>
        </p:nvSpPr>
        <p:spPr>
          <a:xfrm>
            <a:off x="6643334" y="3429000"/>
            <a:ext cx="1634392" cy="482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0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029DB-CE1F-BE28-68DA-119C09F3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931"/>
            <a:ext cx="5108503" cy="3583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50B74B-1C6A-48AA-A082-01BF34F6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860C8-C79A-4396-830E-766C0F94B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7797" cy="4351338"/>
          </a:xfrm>
        </p:spPr>
        <p:txBody>
          <a:bodyPr/>
          <a:lstStyle/>
          <a:p>
            <a:r>
              <a:rPr lang="en-US" dirty="0"/>
              <a:t>To edit a file, select the file in the file explorer, and click the ‘Edit’ button</a:t>
            </a:r>
          </a:p>
          <a:p>
            <a:r>
              <a:rPr lang="en-US" dirty="0"/>
              <a:t>Edit the content as required and then click the ‘Save’ button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AA6723-C5E8-47A8-905F-277F979E8F94}"/>
              </a:ext>
            </a:extLst>
          </p:cNvPr>
          <p:cNvSpPr/>
          <p:nvPr/>
        </p:nvSpPr>
        <p:spPr>
          <a:xfrm>
            <a:off x="7114102" y="888856"/>
            <a:ext cx="788239" cy="3335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DD04-5E21-D819-E226-F167128E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05" y="3823718"/>
            <a:ext cx="2647406" cy="166990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87D754-98F4-0E4C-9A6C-4A4FD6A036CB}"/>
              </a:ext>
            </a:extLst>
          </p:cNvPr>
          <p:cNvSpPr/>
          <p:nvPr/>
        </p:nvSpPr>
        <p:spPr>
          <a:xfrm>
            <a:off x="6508075" y="3795296"/>
            <a:ext cx="708331" cy="2689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1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2C4460A-6710-1146-8863-0F9A6FDA9F11}" vid="{3C52ADA3-3064-4249-9D2B-2CA6EDD8E2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9287</TotalTime>
  <Words>1168</Words>
  <Application>Microsoft Macintosh PowerPoint</Application>
  <PresentationFormat>Widescreen</PresentationFormat>
  <Paragraphs>153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American Typewriter</vt:lpstr>
      <vt:lpstr>Arial</vt:lpstr>
      <vt:lpstr>Calibri</vt:lpstr>
      <vt:lpstr>Calibri Light</vt:lpstr>
      <vt:lpstr>Consolas</vt:lpstr>
      <vt:lpstr>Courier New</vt:lpstr>
      <vt:lpstr>Helvetica Neue</vt:lpstr>
      <vt:lpstr>Real Head Pro</vt:lpstr>
      <vt:lpstr>Real Text Pro</vt:lpstr>
      <vt:lpstr>Real Text Pro Demibold</vt:lpstr>
      <vt:lpstr>Office Theme</vt:lpstr>
      <vt:lpstr>1_Office Theme</vt:lpstr>
      <vt:lpstr>Working with  Open OnDemand</vt:lpstr>
      <vt:lpstr>PowerPoint Presentation</vt:lpstr>
      <vt:lpstr>PowerPoint Presentation</vt:lpstr>
      <vt:lpstr>Introduction to Open OnDemand</vt:lpstr>
      <vt:lpstr>Introduction to Open OnDemand</vt:lpstr>
      <vt:lpstr>Accessing OOD</vt:lpstr>
      <vt:lpstr>File View</vt:lpstr>
      <vt:lpstr>File Upload</vt:lpstr>
      <vt:lpstr>File Edit</vt:lpstr>
      <vt:lpstr>Exercise 1</vt:lpstr>
      <vt:lpstr>PowerPoint Presentation</vt:lpstr>
      <vt:lpstr>PowerPoint Presentation</vt:lpstr>
      <vt:lpstr>Exercise 2</vt:lpstr>
      <vt:lpstr>Xfce Desktop</vt:lpstr>
      <vt:lpstr>Xfce Desktop</vt:lpstr>
      <vt:lpstr>Xfce Desktop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3</vt:lpstr>
      <vt:lpstr>PowerPoint Presentation</vt:lpstr>
      <vt:lpstr>PowerPoint Presentation</vt:lpstr>
      <vt:lpstr>Accessing RStudio on OOD</vt:lpstr>
      <vt:lpstr>Accessing RStudio on OOD</vt:lpstr>
      <vt:lpstr>Accessing RStudio on OOD</vt:lpstr>
      <vt:lpstr>Accessing RStudio on OOD</vt:lpstr>
      <vt:lpstr>Exercise 4 (optional)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Sekar, Shobana</dc:creator>
  <cp:lastModifiedBy>Bernstein, Marc</cp:lastModifiedBy>
  <cp:revision>71</cp:revision>
  <dcterms:created xsi:type="dcterms:W3CDTF">2021-05-30T04:22:08Z</dcterms:created>
  <dcterms:modified xsi:type="dcterms:W3CDTF">2022-06-06T20:16:33Z</dcterms:modified>
</cp:coreProperties>
</file>